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60"/>
  </p:normalViewPr>
  <p:slideViewPr>
    <p:cSldViewPr snapToGrid="0">
      <p:cViewPr varScale="1">
        <p:scale>
          <a:sx n="150" d="100"/>
          <a:sy n="150" d="100"/>
        </p:scale>
        <p:origin x="3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279E-AD09-8F4B-F5CE-BC1A117D6E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E49834-247F-F93D-A684-38D629A169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2D0B8F-2845-9D8E-6B9B-4A624A822B1D}"/>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7680032D-7FC2-9242-2915-7DAC9315C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4F3FF-D0FC-E155-0885-C25932D84DFD}"/>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1163301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315F-BCEF-83C6-6285-9B448A1FC7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D3B7A6D-7A5C-302B-D174-0B30D3DCC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42E795-1449-19DC-B643-71D2429BD393}"/>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34FCCC55-26C3-A703-729D-BAB3913E5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F4D23B-47FF-6B1F-460B-FA651EB4C393}"/>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321793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02B5C-F92E-FE46-8B3F-2D415884BD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8D2FAC-47BA-97E4-B246-BB462EF2E3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F12BE-9217-58C0-DA89-69B24F4F5882}"/>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9A7F4A8F-C3AF-AB9D-07FE-EB5353961D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77420-EA12-1C4C-9AB9-8EFCE803DD3B}"/>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289270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7C84C-3D0F-FA17-2A12-C0A035E34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793048-025F-9678-F044-1F0C3DF66C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6A06C-7E8B-C901-9249-FF26C6AE78BF}"/>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25663246-7930-B972-1687-31F69190D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7DB96E-A9E5-044E-9CFE-C90F6FE7ACA1}"/>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234253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72096-8A9A-E281-1438-8838C29AB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A8CB1D-5D4E-FD89-404C-5CC058D4A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AD09EB-4C62-2829-73BC-2C9C37061AA1}"/>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18023EEA-69F8-C90A-F4E6-A48C7BF89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BBE010-31C0-0715-0B1A-B96C41E3BA01}"/>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3988893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AE6ED-F8DB-F9F0-7198-1B1E5FAE1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2740D1-E057-C23B-B8D2-871ED73B7A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5BE54F-3144-985F-494C-6D9A1B3DA6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47EC09-0F0B-3495-E3B5-E8CEA1E61794}"/>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6" name="Footer Placeholder 5">
            <a:extLst>
              <a:ext uri="{FF2B5EF4-FFF2-40B4-BE49-F238E27FC236}">
                <a16:creationId xmlns:a16="http://schemas.microsoft.com/office/drawing/2014/main" id="{E42ACE65-4A25-66B3-7C3A-6638EEBF3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821F08-18D2-16C6-596A-B707D5BB9331}"/>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3713088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757C-FDA7-7B38-4482-A9359BEAC9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909D9D-06E0-C06A-1FE8-AA717FD822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43ADC-2689-A559-7FE8-100908DFE6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9368F1-1860-B535-6F3A-E7CF23EF21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8E1B0B-B386-43E2-8BD5-E1C2142995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7F4982-DE95-B686-7953-C68D327FB345}"/>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8" name="Footer Placeholder 7">
            <a:extLst>
              <a:ext uri="{FF2B5EF4-FFF2-40B4-BE49-F238E27FC236}">
                <a16:creationId xmlns:a16="http://schemas.microsoft.com/office/drawing/2014/main" id="{09FBDEDD-7C17-493B-F219-41ABE0306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E6E011-A162-4BE0-9C43-6F8C38D69CC4}"/>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93144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2B18-D426-F96B-BDA2-B76819FCC3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8C84BC-04CE-854B-C338-0F27114448A3}"/>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4" name="Footer Placeholder 3">
            <a:extLst>
              <a:ext uri="{FF2B5EF4-FFF2-40B4-BE49-F238E27FC236}">
                <a16:creationId xmlns:a16="http://schemas.microsoft.com/office/drawing/2014/main" id="{A6ECE31A-4D72-C8A8-638F-6E9AC57CED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F574BF-BB57-5F2B-B038-5EE1F56C4B39}"/>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26128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2D710-7786-57ED-D8D9-03A02DF484FC}"/>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3" name="Footer Placeholder 2">
            <a:extLst>
              <a:ext uri="{FF2B5EF4-FFF2-40B4-BE49-F238E27FC236}">
                <a16:creationId xmlns:a16="http://schemas.microsoft.com/office/drawing/2014/main" id="{85725D39-694E-06AB-5349-6C3DEDC82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080AF2-4247-0C22-6FA7-ECFD20EB5243}"/>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918359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5A05-9FE3-77AF-9DDB-EFDA9CC67B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B853F7-5857-903A-0AEC-16DDE4E561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5C3986-3949-FF2A-27EB-73A4B93969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CDA58B-86DF-131B-7B4E-A6FFF41F9AEA}"/>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6" name="Footer Placeholder 5">
            <a:extLst>
              <a:ext uri="{FF2B5EF4-FFF2-40B4-BE49-F238E27FC236}">
                <a16:creationId xmlns:a16="http://schemas.microsoft.com/office/drawing/2014/main" id="{3A672ED1-CCC6-7ECA-B59D-43CC76B72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521CA8-EE50-8C60-600B-7710C0C8E73C}"/>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3796576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383A-D212-9338-BFEC-3AF098681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0CB0C5-7BF6-53CC-1283-271B96E08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C9BDDC-A196-9411-DC84-DFF21016CF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249DA-6788-858C-DA39-8A1A6E9D03E1}"/>
              </a:ext>
            </a:extLst>
          </p:cNvPr>
          <p:cNvSpPr>
            <a:spLocks noGrp="1"/>
          </p:cNvSpPr>
          <p:nvPr>
            <p:ph type="dt" sz="half" idx="10"/>
          </p:nvPr>
        </p:nvSpPr>
        <p:spPr/>
        <p:txBody>
          <a:bodyPr/>
          <a:lstStyle/>
          <a:p>
            <a:fld id="{23E37AE0-BB9B-45FB-B5C6-190BD69E0AFC}" type="datetimeFigureOut">
              <a:rPr lang="en-US" smtClean="0"/>
              <a:t>8/23/2024</a:t>
            </a:fld>
            <a:endParaRPr lang="en-US"/>
          </a:p>
        </p:txBody>
      </p:sp>
      <p:sp>
        <p:nvSpPr>
          <p:cNvPr id="6" name="Footer Placeholder 5">
            <a:extLst>
              <a:ext uri="{FF2B5EF4-FFF2-40B4-BE49-F238E27FC236}">
                <a16:creationId xmlns:a16="http://schemas.microsoft.com/office/drawing/2014/main" id="{E36BB0DA-1664-6306-F9BE-61423AEBA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927BB5-18F3-3543-D9F2-A577BB96E9E4}"/>
              </a:ext>
            </a:extLst>
          </p:cNvPr>
          <p:cNvSpPr>
            <a:spLocks noGrp="1"/>
          </p:cNvSpPr>
          <p:nvPr>
            <p:ph type="sldNum" sz="quarter" idx="12"/>
          </p:nvPr>
        </p:nvSpPr>
        <p:spPr/>
        <p:txBody>
          <a:bodyPr/>
          <a:lstStyle/>
          <a:p>
            <a:fld id="{745F73AA-F8A6-4442-A4AC-259100103019}" type="slidenum">
              <a:rPr lang="en-US" smtClean="0"/>
              <a:t>‹#›</a:t>
            </a:fld>
            <a:endParaRPr lang="en-US"/>
          </a:p>
        </p:txBody>
      </p:sp>
    </p:spTree>
    <p:extLst>
      <p:ext uri="{BB962C8B-B14F-4D97-AF65-F5344CB8AC3E}">
        <p14:creationId xmlns:p14="http://schemas.microsoft.com/office/powerpoint/2010/main" val="17486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B19347-48E9-D827-E0B5-B3A9F7A7D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8F9FCE-C67D-5749-E161-FAC5EC9B78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EE32EF-84BD-7AFC-9CED-0A99E5D37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E37AE0-BB9B-45FB-B5C6-190BD69E0AFC}" type="datetimeFigureOut">
              <a:rPr lang="en-US" smtClean="0"/>
              <a:t>8/23/2024</a:t>
            </a:fld>
            <a:endParaRPr lang="en-US"/>
          </a:p>
        </p:txBody>
      </p:sp>
      <p:sp>
        <p:nvSpPr>
          <p:cNvPr id="5" name="Footer Placeholder 4">
            <a:extLst>
              <a:ext uri="{FF2B5EF4-FFF2-40B4-BE49-F238E27FC236}">
                <a16:creationId xmlns:a16="http://schemas.microsoft.com/office/drawing/2014/main" id="{BEEFC975-EBEC-B7F0-72D5-7CAA70817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7F7E49A-57F9-6C7F-FE86-0E146964F4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5F73AA-F8A6-4442-A4AC-259100103019}" type="slidenum">
              <a:rPr lang="en-US" smtClean="0"/>
              <a:t>‹#›</a:t>
            </a:fld>
            <a:endParaRPr lang="en-US"/>
          </a:p>
        </p:txBody>
      </p:sp>
    </p:spTree>
    <p:extLst>
      <p:ext uri="{BB962C8B-B14F-4D97-AF65-F5344CB8AC3E}">
        <p14:creationId xmlns:p14="http://schemas.microsoft.com/office/powerpoint/2010/main" val="38354792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D5DFB-F61E-16DD-70E5-CEA84A546540}"/>
              </a:ext>
            </a:extLst>
          </p:cNvPr>
          <p:cNvSpPr>
            <a:spLocks noGrp="1"/>
          </p:cNvSpPr>
          <p:nvPr>
            <p:ph type="ctrTitle"/>
          </p:nvPr>
        </p:nvSpPr>
        <p:spPr/>
        <p:txBody>
          <a:bodyPr>
            <a:normAutofit fontScale="90000"/>
          </a:bodyPr>
          <a:lstStyle/>
          <a:p>
            <a:r>
              <a:rPr lang="en-US" dirty="0"/>
              <a:t>Novel View Synthesis and 3D Representation Learning with ODE Deformation Networks for 3D Gaussians</a:t>
            </a:r>
          </a:p>
        </p:txBody>
      </p:sp>
      <p:sp>
        <p:nvSpPr>
          <p:cNvPr id="3" name="Subtitle 2">
            <a:extLst>
              <a:ext uri="{FF2B5EF4-FFF2-40B4-BE49-F238E27FC236}">
                <a16:creationId xmlns:a16="http://schemas.microsoft.com/office/drawing/2014/main" id="{D9353F9F-A2CB-C24C-C81B-6B159D5EAEF7}"/>
              </a:ext>
            </a:extLst>
          </p:cNvPr>
          <p:cNvSpPr>
            <a:spLocks noGrp="1"/>
          </p:cNvSpPr>
          <p:nvPr>
            <p:ph type="subTitle" idx="1"/>
          </p:nvPr>
        </p:nvSpPr>
        <p:spPr/>
        <p:txBody>
          <a:bodyPr/>
          <a:lstStyle/>
          <a:p>
            <a:r>
              <a:rPr lang="en-US" dirty="0"/>
              <a:t>Daniel Wang</a:t>
            </a:r>
          </a:p>
        </p:txBody>
      </p:sp>
    </p:spTree>
    <p:extLst>
      <p:ext uri="{BB962C8B-B14F-4D97-AF65-F5344CB8AC3E}">
        <p14:creationId xmlns:p14="http://schemas.microsoft.com/office/powerpoint/2010/main" val="4273684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8A985-036B-FED7-1513-05E217F997AA}"/>
              </a:ext>
            </a:extLst>
          </p:cNvPr>
          <p:cNvSpPr>
            <a:spLocks noGrp="1"/>
          </p:cNvSpPr>
          <p:nvPr>
            <p:ph type="title"/>
          </p:nvPr>
        </p:nvSpPr>
        <p:spPr/>
        <p:txBody>
          <a:bodyPr/>
          <a:lstStyle/>
          <a:p>
            <a:r>
              <a:rPr lang="en-US" dirty="0"/>
              <a:t>Neural Parametric Gaussians : point deformation guidance</a:t>
            </a:r>
          </a:p>
        </p:txBody>
      </p:sp>
      <p:pic>
        <p:nvPicPr>
          <p:cNvPr id="5" name="Content Placeholder 4">
            <a:extLst>
              <a:ext uri="{FF2B5EF4-FFF2-40B4-BE49-F238E27FC236}">
                <a16:creationId xmlns:a16="http://schemas.microsoft.com/office/drawing/2014/main" id="{D043245C-2D81-28E8-BEB6-7F4BC1ADE082}"/>
              </a:ext>
            </a:extLst>
          </p:cNvPr>
          <p:cNvPicPr>
            <a:picLocks noGrp="1" noChangeAspect="1"/>
          </p:cNvPicPr>
          <p:nvPr>
            <p:ph idx="1"/>
          </p:nvPr>
        </p:nvPicPr>
        <p:blipFill>
          <a:blip r:embed="rId2"/>
          <a:stretch>
            <a:fillRect/>
          </a:stretch>
        </p:blipFill>
        <p:spPr>
          <a:xfrm>
            <a:off x="1038225" y="3111500"/>
            <a:ext cx="10115550" cy="3381375"/>
          </a:xfrm>
        </p:spPr>
      </p:pic>
      <p:sp>
        <p:nvSpPr>
          <p:cNvPr id="7" name="TextBox 6">
            <a:extLst>
              <a:ext uri="{FF2B5EF4-FFF2-40B4-BE49-F238E27FC236}">
                <a16:creationId xmlns:a16="http://schemas.microsoft.com/office/drawing/2014/main" id="{367D8FD8-87E7-55E1-6DE6-E8C930D74E1C}"/>
              </a:ext>
            </a:extLst>
          </p:cNvPr>
          <p:cNvSpPr txBox="1"/>
          <p:nvPr/>
        </p:nvSpPr>
        <p:spPr>
          <a:xfrm>
            <a:off x="1238250" y="1854200"/>
            <a:ext cx="9645650" cy="646331"/>
          </a:xfrm>
          <a:prstGeom prst="rect">
            <a:avLst/>
          </a:prstGeom>
          <a:noFill/>
        </p:spPr>
        <p:txBody>
          <a:bodyPr wrap="square" rtlCol="0">
            <a:spAutoFit/>
          </a:bodyPr>
          <a:lstStyle/>
          <a:p>
            <a:r>
              <a:rPr lang="en-US" dirty="0"/>
              <a:t>Deformation can also be applied on point-level, which is then used to guide the locations of Gaussians</a:t>
            </a:r>
          </a:p>
        </p:txBody>
      </p:sp>
    </p:spTree>
    <p:extLst>
      <p:ext uri="{BB962C8B-B14F-4D97-AF65-F5344CB8AC3E}">
        <p14:creationId xmlns:p14="http://schemas.microsoft.com/office/powerpoint/2010/main" val="270892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018C-0043-11C0-5309-5A9BEA12D06F}"/>
              </a:ext>
            </a:extLst>
          </p:cNvPr>
          <p:cNvSpPr>
            <a:spLocks noGrp="1"/>
          </p:cNvSpPr>
          <p:nvPr>
            <p:ph type="title"/>
          </p:nvPr>
        </p:nvSpPr>
        <p:spPr/>
        <p:txBody>
          <a:bodyPr/>
          <a:lstStyle/>
          <a:p>
            <a:r>
              <a:rPr lang="en-US" dirty="0"/>
              <a:t>Why do we need to treat time in such special manners?</a:t>
            </a:r>
          </a:p>
        </p:txBody>
      </p:sp>
      <p:sp>
        <p:nvSpPr>
          <p:cNvPr id="3" name="Content Placeholder 2">
            <a:extLst>
              <a:ext uri="{FF2B5EF4-FFF2-40B4-BE49-F238E27FC236}">
                <a16:creationId xmlns:a16="http://schemas.microsoft.com/office/drawing/2014/main" id="{601A4731-E3F4-8BE0-9321-38C460028C81}"/>
              </a:ext>
            </a:extLst>
          </p:cNvPr>
          <p:cNvSpPr>
            <a:spLocks noGrp="1"/>
          </p:cNvSpPr>
          <p:nvPr>
            <p:ph idx="1"/>
          </p:nvPr>
        </p:nvSpPr>
        <p:spPr/>
        <p:txBody>
          <a:bodyPr/>
          <a:lstStyle/>
          <a:p>
            <a:r>
              <a:rPr lang="en-US" dirty="0"/>
              <a:t>No method have been successful in modeling Dynamic 3D scenes with a simple addition of extra time dimension</a:t>
            </a:r>
          </a:p>
          <a:p>
            <a:r>
              <a:rPr lang="en-US" dirty="0"/>
              <a:t>Frame to frame data have many shared features, and the underlying 3D scene usually moves continuously and slowly with time, due to underlying physical constraints.</a:t>
            </a:r>
          </a:p>
          <a:p>
            <a:r>
              <a:rPr lang="en-US" dirty="0"/>
              <a:t>3D dynamic Gaussians can be trained faster than </a:t>
            </a:r>
            <a:r>
              <a:rPr lang="en-US" dirty="0" err="1"/>
              <a:t>NeRF</a:t>
            </a:r>
            <a:r>
              <a:rPr lang="en-US" dirty="0"/>
              <a:t> at competitive performance, but the design of the deformation network is always kept as a simple MLP</a:t>
            </a:r>
          </a:p>
          <a:p>
            <a:r>
              <a:rPr lang="en-US" dirty="0"/>
              <a:t>Can we bake in regularizations into our model design itself?</a:t>
            </a:r>
          </a:p>
          <a:p>
            <a:endParaRPr lang="en-US" dirty="0"/>
          </a:p>
        </p:txBody>
      </p:sp>
    </p:spTree>
    <p:extLst>
      <p:ext uri="{BB962C8B-B14F-4D97-AF65-F5344CB8AC3E}">
        <p14:creationId xmlns:p14="http://schemas.microsoft.com/office/powerpoint/2010/main" val="1504265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E0E59-2A41-2C57-BDC9-E868BC066FB6}"/>
              </a:ext>
            </a:extLst>
          </p:cNvPr>
          <p:cNvSpPr>
            <a:spLocks noGrp="1"/>
          </p:cNvSpPr>
          <p:nvPr>
            <p:ph type="title"/>
          </p:nvPr>
        </p:nvSpPr>
        <p:spPr/>
        <p:txBody>
          <a:bodyPr/>
          <a:lstStyle/>
          <a:p>
            <a:r>
              <a:rPr lang="en-US" dirty="0"/>
              <a:t>Modeling deformation networks as an ODE function</a:t>
            </a:r>
          </a:p>
        </p:txBody>
      </p:sp>
      <p:pic>
        <p:nvPicPr>
          <p:cNvPr id="5" name="Content Placeholder 4">
            <a:extLst>
              <a:ext uri="{FF2B5EF4-FFF2-40B4-BE49-F238E27FC236}">
                <a16:creationId xmlns:a16="http://schemas.microsoft.com/office/drawing/2014/main" id="{6DA926B4-86D9-A8EA-6E95-94DA58719960}"/>
              </a:ext>
            </a:extLst>
          </p:cNvPr>
          <p:cNvPicPr>
            <a:picLocks noGrp="1" noChangeAspect="1"/>
          </p:cNvPicPr>
          <p:nvPr>
            <p:ph idx="1"/>
          </p:nvPr>
        </p:nvPicPr>
        <p:blipFill>
          <a:blip r:embed="rId2"/>
          <a:stretch>
            <a:fillRect/>
          </a:stretch>
        </p:blipFill>
        <p:spPr>
          <a:xfrm>
            <a:off x="925284" y="3625852"/>
            <a:ext cx="3057525" cy="2828925"/>
          </a:xfrm>
        </p:spPr>
      </p:pic>
      <p:pic>
        <p:nvPicPr>
          <p:cNvPr id="7" name="Picture 6">
            <a:extLst>
              <a:ext uri="{FF2B5EF4-FFF2-40B4-BE49-F238E27FC236}">
                <a16:creationId xmlns:a16="http://schemas.microsoft.com/office/drawing/2014/main" id="{44E095E5-586F-5F33-E7B5-52F5486214DA}"/>
              </a:ext>
            </a:extLst>
          </p:cNvPr>
          <p:cNvPicPr>
            <a:picLocks noChangeAspect="1"/>
          </p:cNvPicPr>
          <p:nvPr/>
        </p:nvPicPr>
        <p:blipFill>
          <a:blip r:embed="rId3"/>
          <a:stretch>
            <a:fillRect/>
          </a:stretch>
        </p:blipFill>
        <p:spPr>
          <a:xfrm>
            <a:off x="5490480" y="3869880"/>
            <a:ext cx="2390775" cy="1485900"/>
          </a:xfrm>
          <a:prstGeom prst="rect">
            <a:avLst/>
          </a:prstGeom>
        </p:spPr>
      </p:pic>
      <p:sp>
        <p:nvSpPr>
          <p:cNvPr id="8" name="TextBox 7">
            <a:extLst>
              <a:ext uri="{FF2B5EF4-FFF2-40B4-BE49-F238E27FC236}">
                <a16:creationId xmlns:a16="http://schemas.microsoft.com/office/drawing/2014/main" id="{C9A8260E-5283-592A-47D6-6477C3432E81}"/>
              </a:ext>
            </a:extLst>
          </p:cNvPr>
          <p:cNvSpPr txBox="1"/>
          <p:nvPr/>
        </p:nvSpPr>
        <p:spPr>
          <a:xfrm>
            <a:off x="4247128" y="4381998"/>
            <a:ext cx="751114" cy="461665"/>
          </a:xfrm>
          <a:prstGeom prst="rect">
            <a:avLst/>
          </a:prstGeom>
          <a:noFill/>
        </p:spPr>
        <p:txBody>
          <a:bodyPr wrap="square" rtlCol="0">
            <a:spAutoFit/>
          </a:bodyPr>
          <a:lstStyle/>
          <a:p>
            <a:r>
              <a:rPr lang="en-US" sz="2400" dirty="0"/>
              <a:t>V.S.</a:t>
            </a:r>
          </a:p>
        </p:txBody>
      </p:sp>
      <p:sp>
        <p:nvSpPr>
          <p:cNvPr id="9" name="TextBox 8">
            <a:extLst>
              <a:ext uri="{FF2B5EF4-FFF2-40B4-BE49-F238E27FC236}">
                <a16:creationId xmlns:a16="http://schemas.microsoft.com/office/drawing/2014/main" id="{3D1802D6-13A4-4C28-530E-F3B87DB1F019}"/>
              </a:ext>
            </a:extLst>
          </p:cNvPr>
          <p:cNvSpPr txBox="1"/>
          <p:nvPr/>
        </p:nvSpPr>
        <p:spPr>
          <a:xfrm>
            <a:off x="1646462" y="1594527"/>
            <a:ext cx="8493581"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Representing the deformation network makes the assumption that the underlying function that models the deformation is a smooth and continuous function, which dynamics can be represented by integration of its gradients with respect to t. </a:t>
            </a:r>
          </a:p>
          <a:p>
            <a:pPr marL="285750" indent="-285750">
              <a:buFont typeface="Arial" panose="020B0604020202020204" pitchFamily="34" charset="0"/>
              <a:buChar char="•"/>
            </a:pPr>
            <a:r>
              <a:rPr lang="en-US" dirty="0"/>
              <a:t>There are two regularizations involved:</a:t>
            </a:r>
          </a:p>
          <a:p>
            <a:pPr marL="742950" lvl="1" indent="-285750">
              <a:buFont typeface="Arial" panose="020B0604020202020204" pitchFamily="34" charset="0"/>
              <a:buChar char="•"/>
            </a:pPr>
            <a:r>
              <a:rPr lang="en-US" dirty="0"/>
              <a:t>Neighboring frames close together in time have to share similar set of parameters</a:t>
            </a:r>
          </a:p>
          <a:p>
            <a:pPr marL="742950" lvl="1" indent="-285750">
              <a:buFont typeface="Arial" panose="020B0604020202020204" pitchFamily="34" charset="0"/>
              <a:buChar char="•"/>
            </a:pPr>
            <a:r>
              <a:rPr lang="en-US" dirty="0"/>
              <a:t>The underlying dynamic can be calculated from any position, while later parameters will always depend on earlier parameters</a:t>
            </a:r>
          </a:p>
        </p:txBody>
      </p:sp>
    </p:spTree>
    <p:extLst>
      <p:ext uri="{BB962C8B-B14F-4D97-AF65-F5344CB8AC3E}">
        <p14:creationId xmlns:p14="http://schemas.microsoft.com/office/powerpoint/2010/main" val="2260126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2946-3752-8046-17CA-6EC95C59EB96}"/>
              </a:ext>
            </a:extLst>
          </p:cNvPr>
          <p:cNvSpPr>
            <a:spLocks noGrp="1"/>
          </p:cNvSpPr>
          <p:nvPr>
            <p:ph type="title"/>
          </p:nvPr>
        </p:nvSpPr>
        <p:spPr/>
        <p:txBody>
          <a:bodyPr/>
          <a:lstStyle/>
          <a:p>
            <a:r>
              <a:rPr lang="en-US" dirty="0"/>
              <a:t>About myself…</a:t>
            </a:r>
          </a:p>
        </p:txBody>
      </p:sp>
      <p:sp>
        <p:nvSpPr>
          <p:cNvPr id="3" name="Content Placeholder 2">
            <a:extLst>
              <a:ext uri="{FF2B5EF4-FFF2-40B4-BE49-F238E27FC236}">
                <a16:creationId xmlns:a16="http://schemas.microsoft.com/office/drawing/2014/main" id="{3915FE49-A4AB-813A-B351-5412D7030458}"/>
              </a:ext>
            </a:extLst>
          </p:cNvPr>
          <p:cNvSpPr>
            <a:spLocks noGrp="1"/>
          </p:cNvSpPr>
          <p:nvPr>
            <p:ph idx="1"/>
          </p:nvPr>
        </p:nvSpPr>
        <p:spPr/>
        <p:txBody>
          <a:bodyPr/>
          <a:lstStyle/>
          <a:p>
            <a:r>
              <a:rPr lang="en-US" dirty="0"/>
              <a:t>Daniel Wang, 1</a:t>
            </a:r>
            <a:r>
              <a:rPr lang="en-US" baseline="30000" dirty="0"/>
              <a:t>st</a:t>
            </a:r>
            <a:r>
              <a:rPr lang="en-US" dirty="0"/>
              <a:t> year PhD student from Yale University </a:t>
            </a:r>
          </a:p>
          <a:p>
            <a:r>
              <a:rPr lang="en-US" dirty="0"/>
              <a:t>Currently in Yale Vision lab at the Computer Science department</a:t>
            </a:r>
          </a:p>
          <a:p>
            <a:r>
              <a:rPr lang="en-US" dirty="0"/>
              <a:t>Research focus:</a:t>
            </a:r>
          </a:p>
          <a:p>
            <a:pPr lvl="1"/>
            <a:r>
              <a:rPr lang="en-US" dirty="0"/>
              <a:t>Computer vision and machine learning </a:t>
            </a:r>
          </a:p>
          <a:p>
            <a:pPr lvl="1"/>
            <a:r>
              <a:rPr lang="en-US" dirty="0"/>
              <a:t>3D Vision</a:t>
            </a:r>
          </a:p>
          <a:p>
            <a:pPr lvl="1"/>
            <a:r>
              <a:rPr lang="en-US" dirty="0"/>
              <a:t>Computational neuroscience</a:t>
            </a:r>
          </a:p>
        </p:txBody>
      </p:sp>
    </p:spTree>
    <p:extLst>
      <p:ext uri="{BB962C8B-B14F-4D97-AF65-F5344CB8AC3E}">
        <p14:creationId xmlns:p14="http://schemas.microsoft.com/office/powerpoint/2010/main" val="199559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25D49-EAC8-8F1D-B0F5-183FF538529D}"/>
              </a:ext>
            </a:extLst>
          </p:cNvPr>
          <p:cNvSpPr>
            <a:spLocks noGrp="1"/>
          </p:cNvSpPr>
          <p:nvPr>
            <p:ph type="title"/>
          </p:nvPr>
        </p:nvSpPr>
        <p:spPr/>
        <p:txBody>
          <a:bodyPr/>
          <a:lstStyle/>
          <a:p>
            <a:r>
              <a:rPr lang="en-US" dirty="0"/>
              <a:t>Radiance fields, representation learning, and novel view synthesis</a:t>
            </a:r>
          </a:p>
        </p:txBody>
      </p:sp>
      <p:pic>
        <p:nvPicPr>
          <p:cNvPr id="4" name="benchflower_100k_rgb">
            <a:hlinkClick r:id="" action="ppaction://media"/>
            <a:extLst>
              <a:ext uri="{FF2B5EF4-FFF2-40B4-BE49-F238E27FC236}">
                <a16:creationId xmlns:a16="http://schemas.microsoft.com/office/drawing/2014/main" id="{B0B2125D-8417-B8A4-4EF2-99149AB7BD1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943895" y="4328818"/>
            <a:ext cx="2840669" cy="2164057"/>
          </a:xfrm>
        </p:spPr>
      </p:pic>
      <p:pic>
        <p:nvPicPr>
          <p:cNvPr id="5" name="colorspout_200k_rgb">
            <a:hlinkClick r:id="" action="ppaction://media"/>
            <a:extLst>
              <a:ext uri="{FF2B5EF4-FFF2-40B4-BE49-F238E27FC236}">
                <a16:creationId xmlns:a16="http://schemas.microsoft.com/office/drawing/2014/main" id="{D233B574-65AB-C7FB-53F9-1782C85833D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944238" y="1755599"/>
            <a:ext cx="2840326" cy="2164058"/>
          </a:xfrm>
          <a:prstGeom prst="rect">
            <a:avLst/>
          </a:prstGeom>
        </p:spPr>
      </p:pic>
      <p:pic>
        <p:nvPicPr>
          <p:cNvPr id="7" name="Picture 6">
            <a:extLst>
              <a:ext uri="{FF2B5EF4-FFF2-40B4-BE49-F238E27FC236}">
                <a16:creationId xmlns:a16="http://schemas.microsoft.com/office/drawing/2014/main" id="{ECDA6FA6-53FB-D2FD-54C2-6A4B8EF84B71}"/>
              </a:ext>
            </a:extLst>
          </p:cNvPr>
          <p:cNvPicPr>
            <a:picLocks noChangeAspect="1"/>
          </p:cNvPicPr>
          <p:nvPr/>
        </p:nvPicPr>
        <p:blipFill>
          <a:blip r:embed="rId8"/>
          <a:stretch>
            <a:fillRect/>
          </a:stretch>
        </p:blipFill>
        <p:spPr>
          <a:xfrm>
            <a:off x="986643" y="4511029"/>
            <a:ext cx="7067550" cy="1828800"/>
          </a:xfrm>
          <a:prstGeom prst="rect">
            <a:avLst/>
          </a:prstGeom>
        </p:spPr>
      </p:pic>
      <p:sp>
        <p:nvSpPr>
          <p:cNvPr id="8" name="TextBox 7">
            <a:extLst>
              <a:ext uri="{FF2B5EF4-FFF2-40B4-BE49-F238E27FC236}">
                <a16:creationId xmlns:a16="http://schemas.microsoft.com/office/drawing/2014/main" id="{F60B042A-C619-A619-42C7-C0CA44C501A5}"/>
              </a:ext>
            </a:extLst>
          </p:cNvPr>
          <p:cNvSpPr txBox="1"/>
          <p:nvPr/>
        </p:nvSpPr>
        <p:spPr>
          <a:xfrm>
            <a:off x="1094934" y="2017663"/>
            <a:ext cx="6850967"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ptos" panose="020B0004020202020204" pitchFamily="34" charset="0"/>
              </a:rPr>
              <a:t>Radiance fields models aims to learn a set of parameters that can represent the appearance of an underlying 3D scene, by learning to synthesize novel views and comparing it to ground truth images.</a:t>
            </a:r>
          </a:p>
          <a:p>
            <a:pPr marL="342900" indent="-342900">
              <a:buFont typeface="Arial" panose="020B0604020202020204" pitchFamily="34" charset="0"/>
              <a:buChar char="•"/>
            </a:pPr>
            <a:r>
              <a:rPr lang="en-US" sz="2000" dirty="0">
                <a:latin typeface="Aptos" panose="020B0004020202020204" pitchFamily="34" charset="0"/>
              </a:rPr>
              <a:t>Requires only images to train, does not need extra labeling</a:t>
            </a:r>
          </a:p>
        </p:txBody>
      </p:sp>
    </p:spTree>
    <p:extLst>
      <p:ext uri="{BB962C8B-B14F-4D97-AF65-F5344CB8AC3E}">
        <p14:creationId xmlns:p14="http://schemas.microsoft.com/office/powerpoint/2010/main" val="33575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3E06-CE4D-9457-7533-BBFB17555E2D}"/>
              </a:ext>
            </a:extLst>
          </p:cNvPr>
          <p:cNvSpPr>
            <a:spLocks noGrp="1"/>
          </p:cNvSpPr>
          <p:nvPr>
            <p:ph type="title"/>
          </p:nvPr>
        </p:nvSpPr>
        <p:spPr/>
        <p:txBody>
          <a:bodyPr/>
          <a:lstStyle/>
          <a:p>
            <a:r>
              <a:rPr lang="en-US" dirty="0" err="1"/>
              <a:t>NeRF</a:t>
            </a:r>
            <a:r>
              <a:rPr lang="en-US" dirty="0"/>
              <a:t>: Neural Radiance Fields</a:t>
            </a:r>
          </a:p>
        </p:txBody>
      </p:sp>
      <p:pic>
        <p:nvPicPr>
          <p:cNvPr id="5" name="Content Placeholder 4">
            <a:extLst>
              <a:ext uri="{FF2B5EF4-FFF2-40B4-BE49-F238E27FC236}">
                <a16:creationId xmlns:a16="http://schemas.microsoft.com/office/drawing/2014/main" id="{BAFAD0C8-CBF4-1943-CC9E-524D3E92A38B}"/>
              </a:ext>
            </a:extLst>
          </p:cNvPr>
          <p:cNvPicPr>
            <a:picLocks noGrp="1" noChangeAspect="1"/>
          </p:cNvPicPr>
          <p:nvPr>
            <p:ph idx="1"/>
          </p:nvPr>
        </p:nvPicPr>
        <p:blipFill>
          <a:blip r:embed="rId2"/>
          <a:stretch>
            <a:fillRect/>
          </a:stretch>
        </p:blipFill>
        <p:spPr>
          <a:xfrm>
            <a:off x="529001" y="1933181"/>
            <a:ext cx="7000875" cy="2324100"/>
          </a:xfrm>
        </p:spPr>
      </p:pic>
      <p:pic>
        <p:nvPicPr>
          <p:cNvPr id="7" name="Picture 6">
            <a:extLst>
              <a:ext uri="{FF2B5EF4-FFF2-40B4-BE49-F238E27FC236}">
                <a16:creationId xmlns:a16="http://schemas.microsoft.com/office/drawing/2014/main" id="{B0358799-4D6E-0D7E-24CE-DBBB844C62B5}"/>
              </a:ext>
            </a:extLst>
          </p:cNvPr>
          <p:cNvPicPr>
            <a:picLocks noChangeAspect="1"/>
          </p:cNvPicPr>
          <p:nvPr/>
        </p:nvPicPr>
        <p:blipFill>
          <a:blip r:embed="rId3"/>
          <a:stretch>
            <a:fillRect/>
          </a:stretch>
        </p:blipFill>
        <p:spPr>
          <a:xfrm>
            <a:off x="1609725" y="4576703"/>
            <a:ext cx="4486275" cy="1638300"/>
          </a:xfrm>
          <a:prstGeom prst="rect">
            <a:avLst/>
          </a:prstGeom>
        </p:spPr>
      </p:pic>
      <p:sp>
        <p:nvSpPr>
          <p:cNvPr id="8" name="TextBox 7">
            <a:extLst>
              <a:ext uri="{FF2B5EF4-FFF2-40B4-BE49-F238E27FC236}">
                <a16:creationId xmlns:a16="http://schemas.microsoft.com/office/drawing/2014/main" id="{F5DA2EC2-FC61-6131-1A39-7FC195814CEF}"/>
              </a:ext>
            </a:extLst>
          </p:cNvPr>
          <p:cNvSpPr txBox="1"/>
          <p:nvPr/>
        </p:nvSpPr>
        <p:spPr>
          <a:xfrm>
            <a:off x="8018585" y="1690688"/>
            <a:ext cx="3924886"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NeRF</a:t>
            </a:r>
            <a:r>
              <a:rPr lang="en-US" sz="2400" dirty="0"/>
              <a:t> uses a fully connected neural network to approximate the color/radiance and the volume density, given a viewing direction and spatial coordinates </a:t>
            </a:r>
          </a:p>
          <a:p>
            <a:pPr marL="342900" indent="-342900">
              <a:buFont typeface="Arial" panose="020B0604020202020204" pitchFamily="34" charset="0"/>
              <a:buChar char="•"/>
            </a:pPr>
            <a:r>
              <a:rPr lang="en-US" sz="2400" dirty="0"/>
              <a:t>Differentiable volume rendering is then used to synthesize images and used for loss computation</a:t>
            </a:r>
          </a:p>
        </p:txBody>
      </p:sp>
    </p:spTree>
    <p:extLst>
      <p:ext uri="{BB962C8B-B14F-4D97-AF65-F5344CB8AC3E}">
        <p14:creationId xmlns:p14="http://schemas.microsoft.com/office/powerpoint/2010/main" val="2854518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92B2A-DF52-AC25-DAB3-8DEA5A424109}"/>
              </a:ext>
            </a:extLst>
          </p:cNvPr>
          <p:cNvSpPr>
            <a:spLocks noGrp="1"/>
          </p:cNvSpPr>
          <p:nvPr>
            <p:ph type="title"/>
          </p:nvPr>
        </p:nvSpPr>
        <p:spPr/>
        <p:txBody>
          <a:bodyPr/>
          <a:lstStyle/>
          <a:p>
            <a:r>
              <a:rPr lang="en-US" dirty="0"/>
              <a:t>3D Gaussian Splatting</a:t>
            </a:r>
          </a:p>
        </p:txBody>
      </p:sp>
      <p:pic>
        <p:nvPicPr>
          <p:cNvPr id="5" name="Content Placeholder 4">
            <a:extLst>
              <a:ext uri="{FF2B5EF4-FFF2-40B4-BE49-F238E27FC236}">
                <a16:creationId xmlns:a16="http://schemas.microsoft.com/office/drawing/2014/main" id="{C41DAA6C-C47F-AEDA-9CCA-D0B4E1563F3D}"/>
              </a:ext>
            </a:extLst>
          </p:cNvPr>
          <p:cNvPicPr>
            <a:picLocks noGrp="1" noChangeAspect="1"/>
          </p:cNvPicPr>
          <p:nvPr>
            <p:ph idx="1"/>
          </p:nvPr>
        </p:nvPicPr>
        <p:blipFill>
          <a:blip r:embed="rId2"/>
          <a:stretch>
            <a:fillRect/>
          </a:stretch>
        </p:blipFill>
        <p:spPr>
          <a:xfrm>
            <a:off x="5388429" y="1736784"/>
            <a:ext cx="6286499" cy="2342128"/>
          </a:xfrm>
        </p:spPr>
      </p:pic>
      <p:pic>
        <p:nvPicPr>
          <p:cNvPr id="7" name="Picture 6">
            <a:extLst>
              <a:ext uri="{FF2B5EF4-FFF2-40B4-BE49-F238E27FC236}">
                <a16:creationId xmlns:a16="http://schemas.microsoft.com/office/drawing/2014/main" id="{1C81525D-653B-4AEE-E664-A8BD5DF3148A}"/>
              </a:ext>
            </a:extLst>
          </p:cNvPr>
          <p:cNvPicPr>
            <a:picLocks noChangeAspect="1"/>
          </p:cNvPicPr>
          <p:nvPr/>
        </p:nvPicPr>
        <p:blipFill>
          <a:blip r:embed="rId3"/>
          <a:stretch>
            <a:fillRect/>
          </a:stretch>
        </p:blipFill>
        <p:spPr>
          <a:xfrm>
            <a:off x="1214437" y="4204781"/>
            <a:ext cx="9763125" cy="2190750"/>
          </a:xfrm>
          <a:prstGeom prst="rect">
            <a:avLst/>
          </a:prstGeom>
        </p:spPr>
      </p:pic>
      <p:sp>
        <p:nvSpPr>
          <p:cNvPr id="8" name="TextBox 7">
            <a:extLst>
              <a:ext uri="{FF2B5EF4-FFF2-40B4-BE49-F238E27FC236}">
                <a16:creationId xmlns:a16="http://schemas.microsoft.com/office/drawing/2014/main" id="{11D86FEF-9AAD-63DA-4669-8580413618F9}"/>
              </a:ext>
            </a:extLst>
          </p:cNvPr>
          <p:cNvSpPr txBox="1"/>
          <p:nvPr/>
        </p:nvSpPr>
        <p:spPr>
          <a:xfrm>
            <a:off x="587829" y="1736784"/>
            <a:ext cx="4539342"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Instead of using a deep neural net to model appearance, a set of 3D Gaussians were used, parameterized by mean, covariance, opacity, and spherical harmonic coefficients.  </a:t>
            </a:r>
          </a:p>
          <a:p>
            <a:pPr marL="342900" indent="-342900">
              <a:buFont typeface="Arial" panose="020B0604020202020204" pitchFamily="34" charset="0"/>
              <a:buChar char="•"/>
            </a:pPr>
            <a:r>
              <a:rPr lang="en-US" sz="2000" dirty="0"/>
              <a:t>Color for each 2D Pixel accumulates color from each intersecting Gaussian on the ray</a:t>
            </a:r>
          </a:p>
        </p:txBody>
      </p:sp>
    </p:spTree>
    <p:extLst>
      <p:ext uri="{BB962C8B-B14F-4D97-AF65-F5344CB8AC3E}">
        <p14:creationId xmlns:p14="http://schemas.microsoft.com/office/powerpoint/2010/main" val="293044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BE2F3-B8D3-C9DB-1A93-2B5186E4240B}"/>
              </a:ext>
            </a:extLst>
          </p:cNvPr>
          <p:cNvSpPr>
            <a:spLocks noGrp="1"/>
          </p:cNvSpPr>
          <p:nvPr>
            <p:ph type="title"/>
          </p:nvPr>
        </p:nvSpPr>
        <p:spPr/>
        <p:txBody>
          <a:bodyPr/>
          <a:lstStyle/>
          <a:p>
            <a:r>
              <a:rPr lang="en-US" dirty="0"/>
              <a:t>Dynamic 3D scenes </a:t>
            </a:r>
          </a:p>
        </p:txBody>
      </p:sp>
      <p:pic>
        <p:nvPicPr>
          <p:cNvPr id="4" name="teaser2">
            <a:hlinkClick r:id="" action="ppaction://media"/>
            <a:extLst>
              <a:ext uri="{FF2B5EF4-FFF2-40B4-BE49-F238E27FC236}">
                <a16:creationId xmlns:a16="http://schemas.microsoft.com/office/drawing/2014/main" id="{E08B6501-E67E-EA9E-B3D7-12958CDF442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969169"/>
            <a:ext cx="10515600" cy="1822450"/>
          </a:xfrm>
        </p:spPr>
      </p:pic>
      <p:sp>
        <p:nvSpPr>
          <p:cNvPr id="6" name="TextBox 5">
            <a:extLst>
              <a:ext uri="{FF2B5EF4-FFF2-40B4-BE49-F238E27FC236}">
                <a16:creationId xmlns:a16="http://schemas.microsoft.com/office/drawing/2014/main" id="{9E8DCC3C-FD49-97D6-4A77-3B09BDFE3B19}"/>
              </a:ext>
            </a:extLst>
          </p:cNvPr>
          <p:cNvSpPr txBox="1"/>
          <p:nvPr/>
        </p:nvSpPr>
        <p:spPr>
          <a:xfrm>
            <a:off x="571500" y="1567543"/>
            <a:ext cx="576398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Vanilla novel view synthesis tasks rely on the assumption that scenes are stationary : objects within the scene does not move</a:t>
            </a:r>
          </a:p>
          <a:p>
            <a:pPr marL="285750" indent="-285750">
              <a:buFont typeface="Arial" panose="020B0604020202020204" pitchFamily="34" charset="0"/>
              <a:buChar char="•"/>
            </a:pPr>
            <a:r>
              <a:rPr lang="en-US" dirty="0"/>
              <a:t>If we get rid of this assumption, then we introduce one extra degree of freedom in time (3D -&gt; 4D)</a:t>
            </a:r>
          </a:p>
          <a:p>
            <a:pPr marL="285750" indent="-285750">
              <a:buFont typeface="Arial" panose="020B0604020202020204" pitchFamily="34" charset="0"/>
              <a:buChar char="•"/>
            </a:pPr>
            <a:r>
              <a:rPr lang="en-US" dirty="0"/>
              <a:t>How can we still model scene 3D structure without needing too much additional data?</a:t>
            </a:r>
          </a:p>
        </p:txBody>
      </p:sp>
    </p:spTree>
    <p:extLst>
      <p:ext uri="{BB962C8B-B14F-4D97-AF65-F5344CB8AC3E}">
        <p14:creationId xmlns:p14="http://schemas.microsoft.com/office/powerpoint/2010/main" val="295791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0B213-57AC-27AE-54D8-FA2C351251C7}"/>
              </a:ext>
            </a:extLst>
          </p:cNvPr>
          <p:cNvSpPr>
            <a:spLocks noGrp="1"/>
          </p:cNvSpPr>
          <p:nvPr>
            <p:ph type="title"/>
          </p:nvPr>
        </p:nvSpPr>
        <p:spPr/>
        <p:txBody>
          <a:bodyPr/>
          <a:lstStyle/>
          <a:p>
            <a:r>
              <a:rPr lang="en-US" dirty="0"/>
              <a:t>K-Planes and </a:t>
            </a:r>
            <a:r>
              <a:rPr lang="en-US" dirty="0" err="1"/>
              <a:t>HexPlane</a:t>
            </a:r>
            <a:r>
              <a:rPr lang="en-US" dirty="0"/>
              <a:t>: Factorized storage of 4D features (</a:t>
            </a:r>
            <a:r>
              <a:rPr lang="en-US" dirty="0" err="1"/>
              <a:t>NeRF</a:t>
            </a:r>
            <a:r>
              <a:rPr lang="en-US" dirty="0"/>
              <a:t> based)</a:t>
            </a:r>
          </a:p>
        </p:txBody>
      </p:sp>
      <p:pic>
        <p:nvPicPr>
          <p:cNvPr id="5" name="Content Placeholder 4">
            <a:extLst>
              <a:ext uri="{FF2B5EF4-FFF2-40B4-BE49-F238E27FC236}">
                <a16:creationId xmlns:a16="http://schemas.microsoft.com/office/drawing/2014/main" id="{F44C5B01-5650-9025-F7B9-AE8D90865CF5}"/>
              </a:ext>
            </a:extLst>
          </p:cNvPr>
          <p:cNvPicPr>
            <a:picLocks noGrp="1" noChangeAspect="1"/>
          </p:cNvPicPr>
          <p:nvPr>
            <p:ph idx="1"/>
          </p:nvPr>
        </p:nvPicPr>
        <p:blipFill>
          <a:blip r:embed="rId2"/>
          <a:stretch>
            <a:fillRect/>
          </a:stretch>
        </p:blipFill>
        <p:spPr>
          <a:xfrm>
            <a:off x="650422" y="3779829"/>
            <a:ext cx="7644493" cy="2713046"/>
          </a:xfrm>
        </p:spPr>
      </p:pic>
      <p:pic>
        <p:nvPicPr>
          <p:cNvPr id="7" name="Picture 6">
            <a:extLst>
              <a:ext uri="{FF2B5EF4-FFF2-40B4-BE49-F238E27FC236}">
                <a16:creationId xmlns:a16="http://schemas.microsoft.com/office/drawing/2014/main" id="{F040DF5E-8275-B8C0-0B3D-F0E7D80C1F4D}"/>
              </a:ext>
            </a:extLst>
          </p:cNvPr>
          <p:cNvPicPr>
            <a:picLocks noChangeAspect="1"/>
          </p:cNvPicPr>
          <p:nvPr/>
        </p:nvPicPr>
        <p:blipFill>
          <a:blip r:embed="rId3"/>
          <a:stretch>
            <a:fillRect/>
          </a:stretch>
        </p:blipFill>
        <p:spPr>
          <a:xfrm>
            <a:off x="838200" y="1544171"/>
            <a:ext cx="6811735" cy="2382176"/>
          </a:xfrm>
          <a:prstGeom prst="rect">
            <a:avLst/>
          </a:prstGeom>
        </p:spPr>
      </p:pic>
      <p:sp>
        <p:nvSpPr>
          <p:cNvPr id="8" name="TextBox 7">
            <a:extLst>
              <a:ext uri="{FF2B5EF4-FFF2-40B4-BE49-F238E27FC236}">
                <a16:creationId xmlns:a16="http://schemas.microsoft.com/office/drawing/2014/main" id="{5B37840F-FEDD-F92F-C093-46C8BC7FE3A2}"/>
              </a:ext>
            </a:extLst>
          </p:cNvPr>
          <p:cNvSpPr txBox="1"/>
          <p:nvPr/>
        </p:nvSpPr>
        <p:spPr>
          <a:xfrm>
            <a:off x="8147957" y="2274030"/>
            <a:ext cx="3624943" cy="2862322"/>
          </a:xfrm>
          <a:prstGeom prst="rect">
            <a:avLst/>
          </a:prstGeom>
          <a:noFill/>
        </p:spPr>
        <p:txBody>
          <a:bodyPr wrap="square" rtlCol="0">
            <a:spAutoFit/>
          </a:bodyPr>
          <a:lstStyle/>
          <a:p>
            <a:r>
              <a:rPr lang="en-US" sz="2000" dirty="0"/>
              <a:t>To address the addition of the time factor, some works have focused on learning intermediate representations, which store 4D features more explicitly, by querying features in the 6 planes and aggregating features before they are used to compute color and opacity</a:t>
            </a:r>
          </a:p>
        </p:txBody>
      </p:sp>
    </p:spTree>
    <p:extLst>
      <p:ext uri="{BB962C8B-B14F-4D97-AF65-F5344CB8AC3E}">
        <p14:creationId xmlns:p14="http://schemas.microsoft.com/office/powerpoint/2010/main" val="3601178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200C5-F9AA-B561-EC02-B4AE0ABA3AE4}"/>
              </a:ext>
            </a:extLst>
          </p:cNvPr>
          <p:cNvSpPr>
            <a:spLocks noGrp="1"/>
          </p:cNvSpPr>
          <p:nvPr>
            <p:ph type="title"/>
          </p:nvPr>
        </p:nvSpPr>
        <p:spPr/>
        <p:txBody>
          <a:bodyPr/>
          <a:lstStyle/>
          <a:p>
            <a:r>
              <a:rPr lang="en-US" dirty="0" err="1"/>
              <a:t>NeRFlow</a:t>
            </a:r>
            <a:r>
              <a:rPr lang="en-US" dirty="0"/>
              <a:t>: Flow-enforced regularizations (</a:t>
            </a:r>
            <a:r>
              <a:rPr lang="en-US" dirty="0" err="1"/>
              <a:t>NeRF</a:t>
            </a:r>
            <a:r>
              <a:rPr lang="en-US" dirty="0"/>
              <a:t> based)</a:t>
            </a:r>
          </a:p>
        </p:txBody>
      </p:sp>
      <p:pic>
        <p:nvPicPr>
          <p:cNvPr id="5" name="Content Placeholder 4">
            <a:extLst>
              <a:ext uri="{FF2B5EF4-FFF2-40B4-BE49-F238E27FC236}">
                <a16:creationId xmlns:a16="http://schemas.microsoft.com/office/drawing/2014/main" id="{3F168823-FC74-AF01-70FB-D2F65AEFE2C8}"/>
              </a:ext>
            </a:extLst>
          </p:cNvPr>
          <p:cNvPicPr>
            <a:picLocks noGrp="1" noChangeAspect="1"/>
          </p:cNvPicPr>
          <p:nvPr>
            <p:ph idx="1"/>
          </p:nvPr>
        </p:nvPicPr>
        <p:blipFill>
          <a:blip r:embed="rId2"/>
          <a:stretch>
            <a:fillRect/>
          </a:stretch>
        </p:blipFill>
        <p:spPr>
          <a:xfrm>
            <a:off x="1095375" y="2960347"/>
            <a:ext cx="6572250" cy="3257550"/>
          </a:xfrm>
        </p:spPr>
      </p:pic>
      <p:pic>
        <p:nvPicPr>
          <p:cNvPr id="7" name="Picture 6">
            <a:extLst>
              <a:ext uri="{FF2B5EF4-FFF2-40B4-BE49-F238E27FC236}">
                <a16:creationId xmlns:a16="http://schemas.microsoft.com/office/drawing/2014/main" id="{77D5F7CC-E1B6-51F5-61CB-990008688BBF}"/>
              </a:ext>
            </a:extLst>
          </p:cNvPr>
          <p:cNvPicPr>
            <a:picLocks noChangeAspect="1"/>
          </p:cNvPicPr>
          <p:nvPr/>
        </p:nvPicPr>
        <p:blipFill>
          <a:blip r:embed="rId3"/>
          <a:stretch>
            <a:fillRect/>
          </a:stretch>
        </p:blipFill>
        <p:spPr>
          <a:xfrm>
            <a:off x="7581900" y="3429000"/>
            <a:ext cx="3514725" cy="2600325"/>
          </a:xfrm>
          <a:prstGeom prst="rect">
            <a:avLst/>
          </a:prstGeom>
        </p:spPr>
      </p:pic>
      <p:sp>
        <p:nvSpPr>
          <p:cNvPr id="8" name="TextBox 7">
            <a:extLst>
              <a:ext uri="{FF2B5EF4-FFF2-40B4-BE49-F238E27FC236}">
                <a16:creationId xmlns:a16="http://schemas.microsoft.com/office/drawing/2014/main" id="{08213923-0AF1-3880-B5E3-095A76ED3030}"/>
              </a:ext>
            </a:extLst>
          </p:cNvPr>
          <p:cNvSpPr txBox="1"/>
          <p:nvPr/>
        </p:nvSpPr>
        <p:spPr>
          <a:xfrm>
            <a:off x="1095375" y="1534886"/>
            <a:ext cx="9812111"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Increases input size of the network to incorporate time as an extra factor. </a:t>
            </a:r>
          </a:p>
          <a:p>
            <a:pPr marL="342900" indent="-342900">
              <a:buFont typeface="Arial" panose="020B0604020202020204" pitchFamily="34" charset="0"/>
              <a:buChar char="•"/>
            </a:pPr>
            <a:r>
              <a:rPr lang="en-US" sz="2000" dirty="0"/>
              <a:t>Assumes certain aspects of the scene that is invariant, mainly the appearance features of points that correspond to the same object should be similar</a:t>
            </a:r>
          </a:p>
          <a:p>
            <a:pPr marL="342900" indent="-342900">
              <a:buFont typeface="Arial" panose="020B0604020202020204" pitchFamily="34" charset="0"/>
              <a:buChar char="•"/>
            </a:pPr>
            <a:r>
              <a:rPr lang="en-US" sz="2000" dirty="0"/>
              <a:t>Uses a flow field to estimate gradient of object motion, supervised by optical flow</a:t>
            </a:r>
          </a:p>
        </p:txBody>
      </p:sp>
    </p:spTree>
    <p:extLst>
      <p:ext uri="{BB962C8B-B14F-4D97-AF65-F5344CB8AC3E}">
        <p14:creationId xmlns:p14="http://schemas.microsoft.com/office/powerpoint/2010/main" val="427405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FC2C-C86F-0617-343C-6C28D38E68FC}"/>
              </a:ext>
            </a:extLst>
          </p:cNvPr>
          <p:cNvSpPr>
            <a:spLocks noGrp="1"/>
          </p:cNvSpPr>
          <p:nvPr>
            <p:ph type="title"/>
          </p:nvPr>
        </p:nvSpPr>
        <p:spPr/>
        <p:txBody>
          <a:bodyPr>
            <a:normAutofit fontScale="90000"/>
          </a:bodyPr>
          <a:lstStyle/>
          <a:p>
            <a:r>
              <a:rPr lang="en-US" dirty="0"/>
              <a:t>4D Gaussians &amp; Deformable 3D Gaussians: Gaussian Splatting with a deformation network</a:t>
            </a:r>
          </a:p>
        </p:txBody>
      </p:sp>
      <p:pic>
        <p:nvPicPr>
          <p:cNvPr id="5" name="Content Placeholder 4">
            <a:extLst>
              <a:ext uri="{FF2B5EF4-FFF2-40B4-BE49-F238E27FC236}">
                <a16:creationId xmlns:a16="http://schemas.microsoft.com/office/drawing/2014/main" id="{7C16F250-E1FA-ED18-7748-2AC3BDD44DAF}"/>
              </a:ext>
            </a:extLst>
          </p:cNvPr>
          <p:cNvPicPr>
            <a:picLocks noGrp="1" noChangeAspect="1"/>
          </p:cNvPicPr>
          <p:nvPr>
            <p:ph idx="1"/>
          </p:nvPr>
        </p:nvPicPr>
        <p:blipFill>
          <a:blip r:embed="rId2"/>
          <a:stretch>
            <a:fillRect/>
          </a:stretch>
        </p:blipFill>
        <p:spPr>
          <a:xfrm>
            <a:off x="5228542" y="4243188"/>
            <a:ext cx="6685189" cy="2249687"/>
          </a:xfrm>
        </p:spPr>
      </p:pic>
      <p:pic>
        <p:nvPicPr>
          <p:cNvPr id="7" name="Picture 6">
            <a:extLst>
              <a:ext uri="{FF2B5EF4-FFF2-40B4-BE49-F238E27FC236}">
                <a16:creationId xmlns:a16="http://schemas.microsoft.com/office/drawing/2014/main" id="{6BF1A791-29A3-FDE2-4618-F48B5425D33D}"/>
              </a:ext>
            </a:extLst>
          </p:cNvPr>
          <p:cNvPicPr>
            <a:picLocks noChangeAspect="1"/>
          </p:cNvPicPr>
          <p:nvPr/>
        </p:nvPicPr>
        <p:blipFill>
          <a:blip r:embed="rId3"/>
          <a:stretch>
            <a:fillRect/>
          </a:stretch>
        </p:blipFill>
        <p:spPr>
          <a:xfrm>
            <a:off x="5228542" y="1744188"/>
            <a:ext cx="6460671" cy="2499000"/>
          </a:xfrm>
          <a:prstGeom prst="rect">
            <a:avLst/>
          </a:prstGeom>
        </p:spPr>
      </p:pic>
      <p:sp>
        <p:nvSpPr>
          <p:cNvPr id="9" name="TextBox 8">
            <a:extLst>
              <a:ext uri="{FF2B5EF4-FFF2-40B4-BE49-F238E27FC236}">
                <a16:creationId xmlns:a16="http://schemas.microsoft.com/office/drawing/2014/main" id="{32FF06E7-0D9D-C225-848C-C701667DD59D}"/>
              </a:ext>
            </a:extLst>
          </p:cNvPr>
          <p:cNvSpPr txBox="1"/>
          <p:nvPr/>
        </p:nvSpPr>
        <p:spPr>
          <a:xfrm>
            <a:off x="702129" y="2122714"/>
            <a:ext cx="430189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Adding in time as an input factor to the 3D Gaussians representation itself would massively increase the number of needed parameters, and make it hard for the model to learn from multiple frames</a:t>
            </a:r>
          </a:p>
          <a:p>
            <a:pPr marL="285750" indent="-285750">
              <a:buFont typeface="Arial" panose="020B0604020202020204" pitchFamily="34" charset="0"/>
              <a:buChar char="•"/>
            </a:pPr>
            <a:r>
              <a:rPr lang="en-US" dirty="0"/>
              <a:t>The more widely adopted method is to have a separate deformation network that transforms the gaussians from a canonical set to each frame.</a:t>
            </a:r>
          </a:p>
          <a:p>
            <a:pPr marL="285750" indent="-285750">
              <a:buFont typeface="Arial" panose="020B0604020202020204" pitchFamily="34" charset="0"/>
              <a:buChar char="•"/>
            </a:pPr>
            <a:r>
              <a:rPr lang="en-US" dirty="0"/>
              <a:t>For 4D gaussians, the planes representation from </a:t>
            </a:r>
            <a:r>
              <a:rPr lang="en-US" dirty="0" err="1"/>
              <a:t>hexplanes</a:t>
            </a:r>
            <a:r>
              <a:rPr lang="en-US" dirty="0"/>
              <a:t> is also used as an intermediate layer.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58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675</TotalTime>
  <Words>676</Words>
  <Application>Microsoft Office PowerPoint</Application>
  <PresentationFormat>Widescreen</PresentationFormat>
  <Paragraphs>45</Paragraphs>
  <Slides>12</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Novel View Synthesis and 3D Representation Learning with ODE Deformation Networks for 3D Gaussians</vt:lpstr>
      <vt:lpstr>About myself…</vt:lpstr>
      <vt:lpstr>Radiance fields, representation learning, and novel view synthesis</vt:lpstr>
      <vt:lpstr>NeRF: Neural Radiance Fields</vt:lpstr>
      <vt:lpstr>3D Gaussian Splatting</vt:lpstr>
      <vt:lpstr>Dynamic 3D scenes </vt:lpstr>
      <vt:lpstr>K-Planes and HexPlane: Factorized storage of 4D features (NeRF based)</vt:lpstr>
      <vt:lpstr>NeRFlow: Flow-enforced regularizations (NeRF based)</vt:lpstr>
      <vt:lpstr>4D Gaussians &amp; Deformable 3D Gaussians: Gaussian Splatting with a deformation network</vt:lpstr>
      <vt:lpstr>Neural Parametric Gaussians : point deformation guidance</vt:lpstr>
      <vt:lpstr>Why do we need to treat time in such special manners?</vt:lpstr>
      <vt:lpstr>Modeling deformation networks as an ODE function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Wang, Daniel</dc:creator>
  <cp:lastModifiedBy>Wang, Daniel</cp:lastModifiedBy>
  <cp:revision>2</cp:revision>
  <dcterms:created xsi:type="dcterms:W3CDTF">2024-08-21T17:14:16Z</dcterms:created>
  <dcterms:modified xsi:type="dcterms:W3CDTF">2024-08-23T12:12:11Z</dcterms:modified>
</cp:coreProperties>
</file>